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77" r:id="rId5"/>
    <p:sldId id="260" r:id="rId6"/>
    <p:sldId id="286" r:id="rId7"/>
    <p:sldId id="289" r:id="rId8"/>
    <p:sldId id="263" r:id="rId9"/>
    <p:sldId id="278" r:id="rId10"/>
    <p:sldId id="262" r:id="rId11"/>
    <p:sldId id="283" r:id="rId12"/>
    <p:sldId id="290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7C80"/>
    <a:srgbClr val="CCFF66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3091" name="Image" r:id="rId3" imgW="4241270" imgH="5396825" progId="">
                <p:embed/>
              </p:oleObj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3092" name="Image" r:id="rId4" imgW="3263492" imgH="4863492" progId="">
                <p:embed/>
              </p:oleObj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3093" name="Image" r:id="rId5" imgW="3492063" imgH="4926984" progId="">
                <p:embed/>
              </p:oleObj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B07F9B9-C964-44F6-9D8C-4727D51E44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74DF5-4F2D-4BB3-B09C-A375E3687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55605-D74E-457C-B7FD-0CBEBFF87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C7A7707-1C51-4379-9801-96B8C200EE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7E9F3-2072-4CFC-B456-C27D01B1D6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39E8C-86B7-40FF-A091-A3CD6B650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3388-CD9F-41EA-9C79-CDFB40B30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0E72-D36F-4AAA-BED5-106708055F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A258-1F4B-4A90-B16B-D058FC709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9F453-BF6F-4521-945F-0195B1431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DE024-EE75-4F7B-8106-3F913A8F0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65FB2-C9DD-46F2-9E9C-8BEE39D73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042" name="Image" r:id="rId15" imgW="4241270" imgH="5396825" progId="">
                <p:embed/>
              </p:oleObj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043" name="Image" r:id="rId16" imgW="3263492" imgH="4863492" progId="">
                <p:embed/>
              </p:oleObj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044" name="Image" r:id="rId17" imgW="3492063" imgH="4926984" progId="">
                <p:embed/>
              </p:oleObj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3A6708A3-CAB6-4521-8243-EDC36D6D4B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1733568"/>
          </a:xfrm>
        </p:spPr>
        <p:txBody>
          <a:bodyPr/>
          <a:lstStyle/>
          <a:p>
            <a:pPr algn="ctr"/>
            <a:r>
              <a:rPr lang="uk-UA" sz="2400" dirty="0" smtClean="0"/>
              <a:t>Презентація </a:t>
            </a:r>
            <a:br>
              <a:rPr lang="uk-UA" sz="2400" dirty="0" smtClean="0"/>
            </a:br>
            <a:r>
              <a:rPr lang="uk-UA" sz="2400" dirty="0" smtClean="0"/>
              <a:t>досвіду роботи</a:t>
            </a:r>
            <a:br>
              <a:rPr lang="uk-UA" sz="2400" dirty="0" smtClean="0"/>
            </a:br>
            <a:r>
              <a:rPr lang="uk-UA" sz="2400" dirty="0" smtClean="0"/>
              <a:t> вчителя української мови та літератури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uk-UA" sz="2400" dirty="0" smtClean="0"/>
              <a:t>Яковлівського НВК</a:t>
            </a:r>
            <a:br>
              <a:rPr lang="uk-UA" sz="2400" dirty="0" smtClean="0"/>
            </a:br>
            <a:r>
              <a:rPr lang="uk-UA" sz="2400" dirty="0" smtClean="0"/>
              <a:t>Запорожець Марини Григорівни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6215080"/>
            <a:ext cx="5943600" cy="1428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72396" y="4714884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0" dirty="0" smtClean="0"/>
              <a:t>Використовую схеми - опори</a:t>
            </a:r>
            <a:endParaRPr lang="en-US" sz="2400" b="0" dirty="0"/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1295400" y="1752600"/>
            <a:ext cx="6562069" cy="4118293"/>
            <a:chOff x="624" y="967"/>
            <a:chExt cx="4474" cy="2731"/>
          </a:xfrm>
        </p:grpSpPr>
        <p:sp>
          <p:nvSpPr>
            <p:cNvPr id="72708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09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uk-UA" dirty="0" smtClean="0">
                  <a:solidFill>
                    <a:srgbClr val="000000"/>
                  </a:solidFill>
                </a:rPr>
                <a:t>зорова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gray">
            <a:xfrm>
              <a:off x="2517" y="2316"/>
              <a:ext cx="58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схема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713" name="Text Box 9"/>
            <p:cNvSpPr txBox="1">
              <a:spLocks noChangeArrowheads="1"/>
            </p:cNvSpPr>
            <p:nvPr/>
          </p:nvSpPr>
          <p:spPr bwMode="gray">
            <a:xfrm>
              <a:off x="2517" y="2647"/>
              <a:ext cx="5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опора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5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2716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2717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2718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162" cy="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uk-UA" sz="1600" b="1" dirty="0" smtClean="0">
                  <a:solidFill>
                    <a:srgbClr val="001D3A"/>
                  </a:solidFill>
                  <a:latin typeface="Verdana" pitchFamily="34" charset="0"/>
                </a:rPr>
                <a:t>Розвиває:</a:t>
              </a:r>
              <a:endParaRPr lang="en-US" sz="1600" b="1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Логічне мислення</a:t>
              </a:r>
              <a:endParaRPr lang="en-US" sz="16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Самостійність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Вміння працювати з книгою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uk-UA" sz="1600" dirty="0" smtClean="0">
                  <a:solidFill>
                    <a:srgbClr val="001D3A"/>
                  </a:solidFill>
                  <a:latin typeface="Verdana" pitchFamily="34" charset="0"/>
                </a:rPr>
                <a:t>Навички аналізу і синтезу</a:t>
              </a:r>
              <a:endParaRPr lang="en-US" sz="1600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algn="ctr" eaLnBrk="0" hangingPunct="0">
                <a:buSzPct val="60000"/>
              </a:pPr>
              <a:endParaRPr lang="en-US" sz="14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72719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0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1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2" name="Text Box 18"/>
            <p:cNvSpPr txBox="1">
              <a:spLocks noChangeArrowheads="1"/>
            </p:cNvSpPr>
            <p:nvPr/>
          </p:nvSpPr>
          <p:spPr bwMode="gray">
            <a:xfrm>
              <a:off x="2079" y="1084"/>
              <a:ext cx="152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засвоєння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723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24" name="Text Box 20"/>
            <p:cNvSpPr txBox="1">
              <a:spLocks noChangeArrowheads="1"/>
            </p:cNvSpPr>
            <p:nvPr/>
          </p:nvSpPr>
          <p:spPr bwMode="gray">
            <a:xfrm>
              <a:off x="2030" y="3453"/>
              <a:ext cx="165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На етапі закріплення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2725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57290" y="2571744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0000"/>
                </a:solidFill>
                <a:latin typeface="+mn-lt"/>
              </a:rPr>
              <a:t>Забезпечує</a:t>
            </a:r>
          </a:p>
          <a:p>
            <a:r>
              <a:rPr lang="uk-UA" sz="1600" dirty="0" smtClean="0">
                <a:solidFill>
                  <a:srgbClr val="000000"/>
                </a:solidFill>
                <a:latin typeface="+mn-lt"/>
              </a:rPr>
              <a:t>комплексний розвиток творчої особистості учня</a:t>
            </a:r>
            <a:endParaRPr lang="ru-RU" sz="16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0" dirty="0" smtClean="0"/>
              <a:t>У розвитку творчих здібностей допоможуть:</a:t>
            </a:r>
            <a:endParaRPr lang="en-US" sz="2000" dirty="0"/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990600" y="1831975"/>
            <a:ext cx="2170113" cy="4035425"/>
            <a:chOff x="720" y="1296"/>
            <a:chExt cx="1367" cy="2542"/>
          </a:xfrm>
        </p:grpSpPr>
        <p:sp>
          <p:nvSpPr>
            <p:cNvPr id="9421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1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421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421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422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422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422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422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4224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94225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1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uk-UA" sz="1600" b="1" dirty="0" smtClean="0">
                  <a:solidFill>
                    <a:srgbClr val="000000"/>
                  </a:solidFill>
                  <a:latin typeface="Verdana" pitchFamily="34" charset="0"/>
                </a:rPr>
                <a:t>Інтерактивні технології: </a:t>
              </a:r>
              <a:r>
                <a:rPr lang="uk-UA" sz="1400" dirty="0" smtClean="0">
                  <a:solidFill>
                    <a:srgbClr val="000000"/>
                  </a:solidFill>
                  <a:latin typeface="Verdana" pitchFamily="34" charset="0"/>
                </a:rPr>
                <a:t>робота в парах, групах, “2+2=4”, </a:t>
              </a:r>
              <a:r>
                <a:rPr lang="uk-UA" sz="1400" dirty="0" err="1" smtClean="0">
                  <a:solidFill>
                    <a:srgbClr val="000000"/>
                  </a:solidFill>
                  <a:latin typeface="Verdana" pitchFamily="34" charset="0"/>
                </a:rPr>
                <a:t>“Мікрофон”</a:t>
              </a:r>
              <a:r>
                <a:rPr lang="uk-UA" sz="1400" dirty="0" smtClean="0">
                  <a:solidFill>
                    <a:srgbClr val="000000"/>
                  </a:solidFill>
                  <a:latin typeface="Verdana" pitchFamily="34" charset="0"/>
                </a:rPr>
                <a:t>, </a:t>
              </a:r>
              <a:r>
                <a:rPr lang="uk-UA" sz="1400" dirty="0" err="1" smtClean="0">
                  <a:solidFill>
                    <a:srgbClr val="000000"/>
                  </a:solidFill>
                  <a:latin typeface="Verdana" pitchFamily="34" charset="0"/>
                </a:rPr>
                <a:t>“Мозковий</a:t>
              </a:r>
              <a:r>
                <a:rPr lang="uk-UA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uk-UA" sz="1400" dirty="0" err="1" smtClean="0">
                  <a:solidFill>
                    <a:srgbClr val="000000"/>
                  </a:solidFill>
                  <a:latin typeface="Verdana" pitchFamily="34" charset="0"/>
                </a:rPr>
                <a:t>штурм”</a:t>
              </a:r>
              <a:r>
                <a:rPr lang="uk-UA" sz="1400" dirty="0" smtClean="0">
                  <a:solidFill>
                    <a:srgbClr val="000000"/>
                  </a:solidFill>
                  <a:latin typeface="Verdana" pitchFamily="34" charset="0"/>
                </a:rPr>
                <a:t>, дискусія, </a:t>
              </a:r>
              <a:r>
                <a:rPr lang="uk-UA" sz="1400" dirty="0" err="1" smtClean="0">
                  <a:solidFill>
                    <a:srgbClr val="000000"/>
                  </a:solidFill>
                  <a:latin typeface="Verdana" pitchFamily="34" charset="0"/>
                </a:rPr>
                <a:t>“Дерево</a:t>
              </a:r>
              <a:r>
                <a:rPr lang="uk-UA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uk-UA" sz="1400" dirty="0" err="1" smtClean="0">
                  <a:solidFill>
                    <a:srgbClr val="000000"/>
                  </a:solidFill>
                  <a:latin typeface="Verdana" pitchFamily="34" charset="0"/>
                </a:rPr>
                <a:t>рішень”</a:t>
              </a:r>
              <a:endParaRPr lang="en-US" dirty="0"/>
            </a:p>
          </p:txBody>
        </p:sp>
      </p:grpSp>
      <p:grpSp>
        <p:nvGrpSpPr>
          <p:cNvPr id="94226" name="Group 18"/>
          <p:cNvGrpSpPr>
            <a:grpSpLocks/>
          </p:cNvGrpSpPr>
          <p:nvPr/>
        </p:nvGrpSpPr>
        <p:grpSpPr bwMode="auto">
          <a:xfrm>
            <a:off x="3352800" y="1831975"/>
            <a:ext cx="2166938" cy="4035425"/>
            <a:chOff x="2208" y="1296"/>
            <a:chExt cx="1365" cy="2542"/>
          </a:xfrm>
        </p:grpSpPr>
        <p:sp>
          <p:nvSpPr>
            <p:cNvPr id="9422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2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423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3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3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3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9423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12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b="1" dirty="0" smtClean="0">
                  <a:solidFill>
                    <a:srgbClr val="000000"/>
                  </a:solidFill>
                </a:rPr>
                <a:t>Проектні технології</a:t>
              </a:r>
              <a:r>
                <a:rPr lang="uk-UA" dirty="0" smtClean="0">
                  <a:solidFill>
                    <a:srgbClr val="000000"/>
                  </a:solidFill>
                </a:rPr>
                <a:t>:дослідницькі, ігрові, творчі.</a:t>
              </a:r>
            </a:p>
            <a:p>
              <a:r>
                <a:rPr lang="uk-UA" b="1" dirty="0" smtClean="0">
                  <a:solidFill>
                    <a:srgbClr val="000000"/>
                  </a:solidFill>
                </a:rPr>
                <a:t>Навчально-пізнавальне </a:t>
              </a:r>
              <a:r>
                <a:rPr lang="uk-UA" b="1" dirty="0" err="1" smtClean="0">
                  <a:solidFill>
                    <a:srgbClr val="000000"/>
                  </a:solidFill>
                </a:rPr>
                <a:t>портфоліо</a:t>
              </a:r>
              <a:endParaRPr lang="uk-UA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423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3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4240" name="Group 32"/>
          <p:cNvGrpSpPr>
            <a:grpSpLocks/>
          </p:cNvGrpSpPr>
          <p:nvPr/>
        </p:nvGrpSpPr>
        <p:grpSpPr bwMode="auto">
          <a:xfrm>
            <a:off x="5708650" y="1831975"/>
            <a:ext cx="2170113" cy="4035425"/>
            <a:chOff x="3692" y="1296"/>
            <a:chExt cx="1367" cy="2542"/>
          </a:xfrm>
        </p:grpSpPr>
        <p:sp>
          <p:nvSpPr>
            <p:cNvPr id="9424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4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4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4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4245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4246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424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424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4249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4250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4251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94252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5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uk-UA" b="1" dirty="0" smtClean="0">
                  <a:solidFill>
                    <a:srgbClr val="000000"/>
                  </a:solidFill>
                </a:rPr>
                <a:t>Уроки розвитку критичного мислення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9425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25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0" dirty="0" smtClean="0"/>
              <a:t>З успіхом застосовую на уроці: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dirty="0" smtClean="0">
                <a:solidFill>
                  <a:srgbClr val="000000"/>
                </a:solidFill>
              </a:rPr>
              <a:t>Нестандартні розминки</a:t>
            </a:r>
          </a:p>
          <a:p>
            <a:r>
              <a:rPr lang="uk-UA" b="0" dirty="0" smtClean="0">
                <a:solidFill>
                  <a:srgbClr val="000000"/>
                </a:solidFill>
              </a:rPr>
              <a:t>Міні-тренінги</a:t>
            </a:r>
          </a:p>
          <a:p>
            <a:r>
              <a:rPr lang="uk-UA" b="0" dirty="0" err="1" smtClean="0">
                <a:solidFill>
                  <a:srgbClr val="000000"/>
                </a:solidFill>
              </a:rPr>
              <a:t>Сенкан</a:t>
            </a:r>
            <a:endParaRPr lang="uk-UA" b="0" dirty="0" smtClean="0">
              <a:solidFill>
                <a:srgbClr val="000000"/>
              </a:solidFill>
            </a:endParaRPr>
          </a:p>
          <a:p>
            <a:r>
              <a:rPr lang="uk-UA" b="0" dirty="0" smtClean="0">
                <a:solidFill>
                  <a:srgbClr val="000000"/>
                </a:solidFill>
              </a:rPr>
              <a:t>Твори-перевтілення, есе</a:t>
            </a:r>
          </a:p>
          <a:p>
            <a:r>
              <a:rPr lang="uk-UA" b="0" dirty="0" smtClean="0">
                <a:solidFill>
                  <a:srgbClr val="000000"/>
                </a:solidFill>
              </a:rPr>
              <a:t>Кросворди, ребуси, анаграми</a:t>
            </a:r>
          </a:p>
          <a:p>
            <a:r>
              <a:rPr lang="uk-UA" b="0" dirty="0" smtClean="0">
                <a:solidFill>
                  <a:srgbClr val="000000"/>
                </a:solidFill>
              </a:rPr>
              <a:t>Лінгвістичні казки</a:t>
            </a:r>
          </a:p>
          <a:p>
            <a:r>
              <a:rPr lang="uk-UA" b="0" dirty="0" smtClean="0">
                <a:solidFill>
                  <a:srgbClr val="000000"/>
                </a:solidFill>
              </a:rPr>
              <a:t>Мультимедійні презентації</a:t>
            </a:r>
          </a:p>
          <a:p>
            <a:r>
              <a:rPr lang="uk-UA" b="0" dirty="0" smtClean="0">
                <a:solidFill>
                  <a:srgbClr val="000000"/>
                </a:solidFill>
              </a:rPr>
              <a:t>Вікторини , ігри, КВК</a:t>
            </a:r>
            <a:endParaRPr lang="ru-RU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800" b="1">
                <a:solidFill>
                  <a:schemeClr val="bg1"/>
                </a:solidFill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09800" y="4572000"/>
            <a:ext cx="472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1600" dirty="0" err="1" smtClean="0">
                <a:solidFill>
                  <a:srgbClr val="000000"/>
                </a:solidFill>
              </a:rPr>
              <a:t>“</a:t>
            </a:r>
            <a:r>
              <a:rPr lang="uk-UA" sz="3200" dirty="0" err="1" smtClean="0">
                <a:solidFill>
                  <a:srgbClr val="000000"/>
                </a:solidFill>
              </a:rPr>
              <a:t>Блаженна</a:t>
            </a:r>
            <a:r>
              <a:rPr lang="uk-UA" sz="3200" dirty="0" smtClean="0">
                <a:solidFill>
                  <a:srgbClr val="000000"/>
                </a:solidFill>
              </a:rPr>
              <a:t> людина, що насичується від плодів своєї праці і шукає в ній </a:t>
            </a:r>
            <a:r>
              <a:rPr lang="uk-UA" sz="3200" dirty="0" err="1" smtClean="0">
                <a:solidFill>
                  <a:srgbClr val="000000"/>
                </a:solidFill>
              </a:rPr>
              <a:t>утіху”</a:t>
            </a:r>
            <a:r>
              <a:rPr lang="uk-UA" sz="2800" dirty="0" smtClean="0">
                <a:solidFill>
                  <a:srgbClr val="000000"/>
                </a:solidFill>
              </a:rPr>
              <a:t>( Святе Письмо)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692275" y="29972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086600" cy="4579938"/>
          </a:xfrm>
        </p:spPr>
        <p:txBody>
          <a:bodyPr/>
          <a:lstStyle/>
          <a:p>
            <a:pPr lvl="1">
              <a:lnSpc>
                <a:spcPct val="150000"/>
              </a:lnSpc>
              <a:buNone/>
            </a:pP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Інноваційні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технології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навчання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розвитку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творчих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здібностей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учнів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на уроках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української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мови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sz="40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літератури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 досвіду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643050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i="1" dirty="0" smtClean="0">
                <a:solidFill>
                  <a:srgbClr val="000000"/>
                </a:solidFill>
              </a:rPr>
              <a:t>Будьте самі шукачами, дослідниками. Якщо не буде вогника у вас, вам ніколи не запалити його в інших…</a:t>
            </a:r>
            <a:endParaRPr lang="uk-UA" sz="3200" i="1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uk-UA" sz="3200" i="1" dirty="0" smtClean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uk-UA" sz="3200" i="1" dirty="0" smtClean="0">
                <a:solidFill>
                  <a:srgbClr val="000000"/>
                </a:solidFill>
              </a:rPr>
              <a:t>В.О.Сухомлинський</a:t>
            </a:r>
            <a:endParaRPr lang="ru-RU" sz="3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6172200" cy="563562"/>
          </a:xfrm>
        </p:spPr>
        <p:txBody>
          <a:bodyPr/>
          <a:lstStyle/>
          <a:p>
            <a:r>
              <a:rPr lang="uk-UA" b="0" dirty="0" smtClean="0"/>
              <a:t>Актуальні питання:</a:t>
            </a:r>
            <a:endParaRPr lang="en-US" b="0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12207" y="1384285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flipH="1">
            <a:off x="-1" y="1928802"/>
            <a:ext cx="2177254" cy="385682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vert="wordArtVert" wrap="none"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just"/>
            <a:r>
              <a:rPr lang="uk-UA" sz="9600" b="1" dirty="0" smtClean="0"/>
              <a:t>?</a:t>
            </a:r>
            <a:endParaRPr lang="ru-RU" sz="9600" b="1" dirty="0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1822450" y="509905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1600" dirty="0" smtClean="0">
                <a:solidFill>
                  <a:srgbClr val="000000"/>
                </a:solidFill>
              </a:rPr>
              <a:t>Як досягти творчої співпраці вчителя і учня?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2317750" y="42719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438400" y="3459163"/>
            <a:ext cx="463393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1600" dirty="0" smtClean="0">
                <a:solidFill>
                  <a:srgbClr val="000000"/>
                </a:solidFill>
              </a:rPr>
              <a:t>Які педагогічні технології доцільно обрати?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286000" y="2590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1600" dirty="0" smtClean="0">
                <a:solidFill>
                  <a:srgbClr val="000000"/>
                </a:solidFill>
              </a:rPr>
              <a:t>Як розвивати творчі здібності учнів?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765300" y="18208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500166" y="2000240"/>
            <a:ext cx="500066" cy="285753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1981200" y="2697163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8814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071670" y="185736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Як сформувати  креативну особистість?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5984" y="435769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 smtClean="0">
                <a:solidFill>
                  <a:srgbClr val="000000"/>
                </a:solidFill>
              </a:rPr>
              <a:t>Як зробити кожен урок словесності цікавим?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0" dirty="0" smtClean="0"/>
              <a:t>Вирішила спробувати:</a:t>
            </a:r>
            <a:endParaRPr lang="en-US" sz="3600" b="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38250" y="3552825"/>
            <a:ext cx="2038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800" dirty="0" smtClean="0">
                <a:solidFill>
                  <a:srgbClr val="000000"/>
                </a:solidFill>
              </a:rPr>
              <a:t>Інноваційні технології навчання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 rot="10962360">
            <a:off x="2171706" y="206867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rot="12754022" flipH="1">
            <a:off x="5887542" y="2149681"/>
            <a:ext cx="1108991" cy="987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3000364" y="1428736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43570" y="3714752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2800" dirty="0" smtClean="0">
                <a:solidFill>
                  <a:srgbClr val="000000"/>
                </a:solidFill>
              </a:rPr>
              <a:t>Теорія творчої особистості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1500174"/>
            <a:ext cx="1928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0000"/>
                </a:solidFill>
              </a:rPr>
              <a:t>Творчі здібності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6329378" cy="563562"/>
          </a:xfrm>
        </p:spPr>
        <p:txBody>
          <a:bodyPr/>
          <a:lstStyle/>
          <a:p>
            <a:r>
              <a:rPr lang="uk-UA" sz="2800" b="0" i="1" dirty="0" smtClean="0"/>
              <a:t>Модель </a:t>
            </a:r>
            <a:r>
              <a:rPr lang="uk-UA" sz="2800" b="0" i="1" dirty="0"/>
              <a:t>творчої </a:t>
            </a:r>
            <a:r>
              <a:rPr lang="uk-UA" sz="2800" b="0" i="1" dirty="0" smtClean="0"/>
              <a:t>особистості учня</a:t>
            </a:r>
            <a:endParaRPr lang="en-US" sz="2800" b="0" dirty="0"/>
          </a:p>
        </p:txBody>
      </p:sp>
      <p:grpSp>
        <p:nvGrpSpPr>
          <p:cNvPr id="98328" name="Group 24"/>
          <p:cNvGrpSpPr>
            <a:grpSpLocks/>
          </p:cNvGrpSpPr>
          <p:nvPr/>
        </p:nvGrpSpPr>
        <p:grpSpPr bwMode="auto">
          <a:xfrm>
            <a:off x="762000" y="2057400"/>
            <a:ext cx="7315200" cy="3886200"/>
            <a:chOff x="480" y="1296"/>
            <a:chExt cx="4608" cy="2448"/>
          </a:xfrm>
        </p:grpSpPr>
        <p:sp>
          <p:nvSpPr>
            <p:cNvPr id="98308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1" name="Oval 7"/>
            <p:cNvSpPr>
              <a:spLocks noChangeArrowheads="1"/>
            </p:cNvSpPr>
            <p:nvPr/>
          </p:nvSpPr>
          <p:spPr bwMode="gray">
            <a:xfrm rot="-1543677">
              <a:off x="1920" y="340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2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3" name="Oval 9"/>
            <p:cNvSpPr>
              <a:spLocks noChangeArrowheads="1"/>
            </p:cNvSpPr>
            <p:nvPr/>
          </p:nvSpPr>
          <p:spPr bwMode="gray">
            <a:xfrm rot="-1543677">
              <a:off x="1440" y="249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314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8315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8316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CCFF66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8317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8318" name="Oval 14"/>
            <p:cNvSpPr>
              <a:spLocks noChangeArrowheads="1"/>
            </p:cNvSpPr>
            <p:nvPr/>
          </p:nvSpPr>
          <p:spPr bwMode="gray">
            <a:xfrm>
              <a:off x="4095" y="1395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98319" name="Text Box 15"/>
            <p:cNvSpPr txBox="1">
              <a:spLocks noChangeArrowheads="1"/>
            </p:cNvSpPr>
            <p:nvPr/>
          </p:nvSpPr>
          <p:spPr bwMode="gray">
            <a:xfrm>
              <a:off x="1080" y="2250"/>
              <a:ext cx="63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творчий</a:t>
              </a:r>
              <a:r>
                <a:rPr lang="ru-RU" sz="1600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пошук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  <a:p>
              <a:pPr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gray">
            <a:xfrm>
              <a:off x="2430" y="1395"/>
              <a:ext cx="725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творча</a:t>
              </a:r>
              <a:r>
                <a:rPr lang="ru-RU" sz="1600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діяльність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  <a:p>
              <a:pPr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321" name="Text Box 17"/>
            <p:cNvSpPr txBox="1">
              <a:spLocks noChangeArrowheads="1"/>
            </p:cNvSpPr>
            <p:nvPr/>
          </p:nvSpPr>
          <p:spPr bwMode="gray">
            <a:xfrm>
              <a:off x="4095" y="1485"/>
              <a:ext cx="82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творче</a:t>
              </a:r>
              <a:r>
                <a:rPr lang="ru-RU" sz="1600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спілкування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  <a:p>
              <a:pPr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322" name="Text Box 18"/>
            <p:cNvSpPr txBox="1">
              <a:spLocks noChangeArrowheads="1"/>
            </p:cNvSpPr>
            <p:nvPr/>
          </p:nvSpPr>
          <p:spPr bwMode="gray">
            <a:xfrm>
              <a:off x="3105" y="2790"/>
              <a:ext cx="73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Творче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  <a:p>
              <a:pPr lvl="0" eaLnBrk="0" hangingPunct="0"/>
              <a:r>
                <a:rPr lang="ru-RU" sz="1600" dirty="0" smtClean="0">
                  <a:solidFill>
                    <a:sysClr val="windowText" lastClr="000000"/>
                  </a:solidFill>
                </a:rPr>
                <a:t> </a:t>
              </a:r>
              <a:r>
                <a:rPr lang="ru-RU" sz="1600" dirty="0" err="1" smtClean="0">
                  <a:solidFill>
                    <a:sysClr val="windowText" lastClr="000000"/>
                  </a:solidFill>
                </a:rPr>
                <a:t>мислення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  <a:p>
              <a:pPr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323" name="Text Box 19"/>
            <p:cNvSpPr txBox="1">
              <a:spLocks noChangeArrowheads="1"/>
            </p:cNvSpPr>
            <p:nvPr/>
          </p:nvSpPr>
          <p:spPr bwMode="gray">
            <a:xfrm>
              <a:off x="1530" y="3105"/>
              <a:ext cx="73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творча</a:t>
              </a:r>
              <a:r>
                <a:rPr lang="ru-RU" sz="1600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pPr lvl="0" eaLnBrk="0" hangingPunct="0"/>
              <a:r>
                <a:rPr lang="ru-RU" sz="1600" dirty="0" err="1" smtClean="0">
                  <a:solidFill>
                    <a:sysClr val="windowText" lastClr="000000"/>
                  </a:solidFill>
                </a:rPr>
                <a:t>активність</a:t>
              </a:r>
              <a:endParaRPr lang="ru-RU" sz="1600" dirty="0" smtClean="0">
                <a:solidFill>
                  <a:sysClr val="windowText" lastClr="000000"/>
                </a:solidFill>
              </a:endParaRPr>
            </a:p>
            <a:p>
              <a:pPr eaLnBrk="0" hangingPunct="0"/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98324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 dirty="0" smtClean="0">
                  <a:solidFill>
                    <a:srgbClr val="000000"/>
                  </a:solidFill>
                </a:rPr>
                <a:t>Творча особистість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98326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8327" name="Text Box 23"/>
            <p:cNvSpPr txBox="1">
              <a:spLocks noChangeArrowheads="1"/>
            </p:cNvSpPr>
            <p:nvPr/>
          </p:nvSpPr>
          <p:spPr bwMode="gray">
            <a:xfrm>
              <a:off x="480" y="1296"/>
              <a:ext cx="12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uk-UA" sz="1600" b="1" dirty="0" smtClean="0">
                  <a:solidFill>
                    <a:srgbClr val="000000"/>
                  </a:solidFill>
                  <a:latin typeface="Verdana" pitchFamily="34" charset="0"/>
                </a:rPr>
                <a:t>Що необхідно?</a:t>
              </a:r>
              <a:endParaRPr lang="en-US" sz="1600" b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071546"/>
            <a:ext cx="77867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 </a:t>
            </a:r>
            <a:r>
              <a:rPr lang="uk-UA" sz="2400" i="1" dirty="0" smtClean="0">
                <a:solidFill>
                  <a:srgbClr val="000000"/>
                </a:solidFill>
              </a:rPr>
              <a:t>Проблему мають вирішити конструктивні </a:t>
            </a:r>
            <a:r>
              <a:rPr lang="uk-UA" sz="2400" i="1" dirty="0">
                <a:solidFill>
                  <a:srgbClr val="000000"/>
                </a:solidFill>
              </a:rPr>
              <a:t>поєднання, </a:t>
            </a:r>
            <a:r>
              <a:rPr lang="uk-UA" sz="2400" i="1" dirty="0" smtClean="0">
                <a:solidFill>
                  <a:srgbClr val="000000"/>
                </a:solidFill>
              </a:rPr>
              <a:t>інтеграція </a:t>
            </a:r>
            <a:r>
              <a:rPr lang="uk-UA" sz="2400" i="1" dirty="0">
                <a:solidFill>
                  <a:srgbClr val="000000"/>
                </a:solidFill>
              </a:rPr>
              <a:t>сучасних педагогічних технологій та методик, спрямованих на розвиток творчої особистості. Це дозволяє вчителю самому творчо інтерпретувати різні підходи до організації навчально-виховного процесу, а не заглиблюватися в суть тільки однієї технології. </a:t>
            </a:r>
            <a:endParaRPr lang="ru-RU" sz="2400" i="1" dirty="0">
              <a:solidFill>
                <a:srgbClr val="0000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0" dirty="0" err="1" smtClean="0"/>
              <a:t>Апробовую</a:t>
            </a:r>
            <a:endParaRPr lang="en-US" sz="3600" b="0" dirty="0"/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1143000" y="2209800"/>
            <a:ext cx="6705600" cy="3361717"/>
            <a:chOff x="528" y="1248"/>
            <a:chExt cx="4656" cy="2262"/>
          </a:xfrm>
        </p:grpSpPr>
        <p:grpSp>
          <p:nvGrpSpPr>
            <p:cNvPr id="73732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3733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4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5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6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7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3738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3739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3740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3741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3743" name="AutoShape 15"/>
            <p:cNvSpPr>
              <a:spLocks noChangeArrowheads="1"/>
            </p:cNvSpPr>
            <p:nvPr/>
          </p:nvSpPr>
          <p:spPr bwMode="gray">
            <a:xfrm>
              <a:off x="528" y="2213"/>
              <a:ext cx="1152" cy="62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528" y="1299"/>
              <a:ext cx="1152" cy="669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6" name="AutoShape 18"/>
            <p:cNvSpPr>
              <a:spLocks noChangeArrowheads="1"/>
            </p:cNvSpPr>
            <p:nvPr/>
          </p:nvSpPr>
          <p:spPr bwMode="gray">
            <a:xfrm>
              <a:off x="3951" y="2165"/>
              <a:ext cx="1200" cy="72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3984" y="1347"/>
              <a:ext cx="1200" cy="62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2354" y="1920"/>
              <a:ext cx="119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2400" b="1" dirty="0" smtClean="0">
                  <a:solidFill>
                    <a:srgbClr val="000000"/>
                  </a:solidFill>
                </a:rPr>
                <a:t>Інтеграція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auto">
            <a:xfrm>
              <a:off x="1570" y="3174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  <a:latin typeface="Verdana" pitchFamily="34" charset="0"/>
                </a:rPr>
                <a:t>Зорові схеми-опори</a:t>
              </a:r>
              <a:endParaRPr lang="en-US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3750" name="Text Box 22"/>
            <p:cNvSpPr txBox="1">
              <a:spLocks noChangeArrowheads="1"/>
            </p:cNvSpPr>
            <p:nvPr/>
          </p:nvSpPr>
          <p:spPr bwMode="gray">
            <a:xfrm>
              <a:off x="528" y="1443"/>
              <a:ext cx="1168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i="1" dirty="0" smtClean="0">
                  <a:solidFill>
                    <a:srgbClr val="000000"/>
                  </a:solidFill>
                </a:rPr>
                <a:t>Інтерактивні</a:t>
              </a:r>
            </a:p>
            <a:p>
              <a:pPr algn="ctr" eaLnBrk="0" hangingPunct="0"/>
              <a:r>
                <a:rPr lang="uk-UA" i="1" dirty="0" smtClean="0">
                  <a:solidFill>
                    <a:srgbClr val="000000"/>
                  </a:solidFill>
                </a:rPr>
                <a:t>технології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73751" name="Text Box 23"/>
            <p:cNvSpPr txBox="1">
              <a:spLocks noChangeArrowheads="1"/>
            </p:cNvSpPr>
            <p:nvPr/>
          </p:nvSpPr>
          <p:spPr bwMode="gray">
            <a:xfrm>
              <a:off x="836" y="2019"/>
              <a:ext cx="45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52" name="Text Box 24"/>
            <p:cNvSpPr txBox="1">
              <a:spLocks noChangeArrowheads="1"/>
            </p:cNvSpPr>
            <p:nvPr/>
          </p:nvSpPr>
          <p:spPr bwMode="gray">
            <a:xfrm>
              <a:off x="677" y="2357"/>
              <a:ext cx="864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Проектні </a:t>
              </a:r>
            </a:p>
            <a:p>
              <a:pPr algn="ctr" eaLnBrk="0" hangingPunct="0"/>
              <a:r>
                <a:rPr lang="uk-UA" dirty="0" smtClean="0">
                  <a:solidFill>
                    <a:srgbClr val="000000"/>
                  </a:solidFill>
                </a:rPr>
                <a:t>технології</a:t>
              </a:r>
            </a:p>
          </p:txBody>
        </p:sp>
        <p:sp>
          <p:nvSpPr>
            <p:cNvPr id="73753" name="Text Box 25"/>
            <p:cNvSpPr txBox="1">
              <a:spLocks noChangeArrowheads="1"/>
            </p:cNvSpPr>
            <p:nvPr/>
          </p:nvSpPr>
          <p:spPr bwMode="gray">
            <a:xfrm>
              <a:off x="4099" y="1443"/>
              <a:ext cx="955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1600" dirty="0" err="1" smtClean="0">
                  <a:solidFill>
                    <a:srgbClr val="000000"/>
                  </a:solidFill>
                </a:rPr>
                <a:t>Особистісно</a:t>
              </a:r>
              <a:endParaRPr lang="uk-UA" sz="1600" dirty="0" smtClean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uk-UA" sz="1600" dirty="0">
                  <a:solidFill>
                    <a:srgbClr val="000000"/>
                  </a:solidFill>
                </a:rPr>
                <a:t>о</a:t>
              </a:r>
              <a:r>
                <a:rPr lang="uk-UA" sz="1600" dirty="0" smtClean="0">
                  <a:solidFill>
                    <a:srgbClr val="000000"/>
                  </a:solidFill>
                </a:rPr>
                <a:t>рієнтоване</a:t>
              </a:r>
            </a:p>
            <a:p>
              <a:pPr algn="ctr" eaLnBrk="0" hangingPunct="0"/>
              <a:r>
                <a:rPr lang="uk-UA" sz="1600" dirty="0" smtClean="0">
                  <a:solidFill>
                    <a:srgbClr val="000000"/>
                  </a:solidFill>
                </a:rPr>
                <a:t>навчання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73754" name="Text Box 26"/>
            <p:cNvSpPr txBox="1">
              <a:spLocks noChangeArrowheads="1"/>
            </p:cNvSpPr>
            <p:nvPr/>
          </p:nvSpPr>
          <p:spPr bwMode="gray">
            <a:xfrm>
              <a:off x="4375" y="2019"/>
              <a:ext cx="45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3755" name="Text Box 27"/>
            <p:cNvSpPr txBox="1">
              <a:spLocks noChangeArrowheads="1"/>
            </p:cNvSpPr>
            <p:nvPr/>
          </p:nvSpPr>
          <p:spPr bwMode="gray">
            <a:xfrm>
              <a:off x="4199" y="2261"/>
              <a:ext cx="798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1400" dirty="0" smtClean="0">
                  <a:solidFill>
                    <a:srgbClr val="000000"/>
                  </a:solidFill>
                </a:rPr>
                <a:t>Технології</a:t>
              </a:r>
            </a:p>
            <a:p>
              <a:pPr algn="ctr" eaLnBrk="0" hangingPunct="0"/>
              <a:r>
                <a:rPr lang="uk-UA" sz="1400" dirty="0" smtClean="0">
                  <a:solidFill>
                    <a:srgbClr val="000000"/>
                  </a:solidFill>
                </a:rPr>
                <a:t> розвитку </a:t>
              </a:r>
            </a:p>
            <a:p>
              <a:pPr algn="ctr" eaLnBrk="0" hangingPunct="0"/>
              <a:r>
                <a:rPr lang="uk-UA" sz="1400" dirty="0">
                  <a:solidFill>
                    <a:srgbClr val="000000"/>
                  </a:solidFill>
                </a:rPr>
                <a:t>к</a:t>
              </a:r>
              <a:r>
                <a:rPr lang="uk-UA" sz="1400" dirty="0" smtClean="0">
                  <a:solidFill>
                    <a:srgbClr val="000000"/>
                  </a:solidFill>
                </a:rPr>
                <a:t>ритичного </a:t>
              </a:r>
            </a:p>
            <a:p>
              <a:pPr algn="ctr" eaLnBrk="0" hangingPunct="0"/>
              <a:r>
                <a:rPr lang="uk-UA" sz="1400" dirty="0" smtClean="0">
                  <a:solidFill>
                    <a:srgbClr val="000000"/>
                  </a:solidFill>
                </a:rPr>
                <a:t>мислення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/>
              <a:t> </a:t>
            </a:r>
            <a:r>
              <a:rPr lang="uk-UA" sz="2800" b="0" dirty="0" smtClean="0"/>
              <a:t>Урок буде ефективним, якщо:</a:t>
            </a:r>
            <a:endParaRPr lang="en-US" sz="2800" b="0" dirty="0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gray">
          <a:xfrm>
            <a:off x="3657600" y="2514600"/>
            <a:ext cx="1863725" cy="2873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5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AutoShape 8"/>
          <p:cNvSpPr>
            <a:spLocks noChangeArrowheads="1"/>
          </p:cNvSpPr>
          <p:nvPr/>
        </p:nvSpPr>
        <p:spPr bwMode="auto">
          <a:xfrm>
            <a:off x="5934075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7" name="AutoShape 9"/>
          <p:cNvSpPr>
            <a:spLocks noChangeArrowheads="1"/>
          </p:cNvSpPr>
          <p:nvPr/>
        </p:nvSpPr>
        <p:spPr bwMode="gray">
          <a:xfrm>
            <a:off x="6149975" y="2008188"/>
            <a:ext cx="1863725" cy="2873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8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099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9103" name="Group 15"/>
          <p:cNvGrpSpPr>
            <a:grpSpLocks/>
          </p:cNvGrpSpPr>
          <p:nvPr/>
        </p:nvGrpSpPr>
        <p:grpSpPr bwMode="auto">
          <a:xfrm>
            <a:off x="914400" y="2914650"/>
            <a:ext cx="2295525" cy="3324225"/>
            <a:chOff x="576" y="1836"/>
            <a:chExt cx="1446" cy="2094"/>
          </a:xfrm>
        </p:grpSpPr>
        <p:sp>
          <p:nvSpPr>
            <p:cNvPr id="89104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5" name="AutoShape 17"/>
            <p:cNvSpPr>
              <a:spLocks noChangeArrowheads="1"/>
            </p:cNvSpPr>
            <p:nvPr/>
          </p:nvSpPr>
          <p:spPr bwMode="gray">
            <a:xfrm>
              <a:off x="712" y="1852"/>
              <a:ext cx="1174" cy="1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6" name="AutoShape 18"/>
            <p:cNvSpPr>
              <a:spLocks noChangeArrowheads="1"/>
            </p:cNvSpPr>
            <p:nvPr/>
          </p:nvSpPr>
          <p:spPr bwMode="auto">
            <a:xfrm flipH="1">
              <a:off x="1773" y="189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7" name="AutoShape 19"/>
            <p:cNvSpPr>
              <a:spLocks noChangeArrowheads="1"/>
            </p:cNvSpPr>
            <p:nvPr/>
          </p:nvSpPr>
          <p:spPr bwMode="auto">
            <a:xfrm flipH="1">
              <a:off x="776" y="189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108" name="Text Box 20"/>
            <p:cNvSpPr txBox="1">
              <a:spLocks noChangeArrowheads="1"/>
            </p:cNvSpPr>
            <p:nvPr/>
          </p:nvSpPr>
          <p:spPr bwMode="gray">
            <a:xfrm>
              <a:off x="882" y="1836"/>
              <a:ext cx="11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9109" name="Text Box 21"/>
            <p:cNvSpPr txBox="1">
              <a:spLocks noChangeArrowheads="1"/>
            </p:cNvSpPr>
            <p:nvPr/>
          </p:nvSpPr>
          <p:spPr bwMode="auto">
            <a:xfrm>
              <a:off x="624" y="2106"/>
              <a:ext cx="1344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uk-UA" sz="2800" dirty="0" smtClean="0">
                  <a:solidFill>
                    <a:srgbClr val="000000"/>
                  </a:solidFill>
                </a:rPr>
                <a:t>Глибокі теоретичні знання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9110" name="Text Box 22"/>
          <p:cNvSpPr txBox="1">
            <a:spLocks noChangeArrowheads="1"/>
          </p:cNvSpPr>
          <p:nvPr/>
        </p:nvSpPr>
        <p:spPr bwMode="auto">
          <a:xfrm>
            <a:off x="3505200" y="2886075"/>
            <a:ext cx="2133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800" dirty="0" smtClean="0">
                <a:solidFill>
                  <a:srgbClr val="000000"/>
                </a:solidFill>
              </a:rPr>
              <a:t>Ретельна підготовка до уроку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133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800" dirty="0" smtClean="0">
                <a:solidFill>
                  <a:srgbClr val="000000"/>
                </a:solidFill>
              </a:rPr>
              <a:t>Творчий підхід учителя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7" name="Плюс 26"/>
          <p:cNvSpPr/>
          <p:nvPr/>
        </p:nvSpPr>
        <p:spPr>
          <a:xfrm>
            <a:off x="5143504" y="1714488"/>
            <a:ext cx="914400" cy="914400"/>
          </a:xfrm>
          <a:prstGeom prst="mathPlus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/>
          <p:cNvSpPr/>
          <p:nvPr/>
        </p:nvSpPr>
        <p:spPr>
          <a:xfrm>
            <a:off x="2643174" y="2285992"/>
            <a:ext cx="914400" cy="914400"/>
          </a:xfrm>
          <a:prstGeom prst="mathPlus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ремя (2)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время (2)</Template>
  <TotalTime>408</TotalTime>
  <Words>317</Words>
  <Application>Microsoft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время (2)</vt:lpstr>
      <vt:lpstr>Image</vt:lpstr>
      <vt:lpstr>Презентація  досвіду роботи  вчителя української мови та літератури Яковлівського НВК Запорожець Марини Григорівни</vt:lpstr>
      <vt:lpstr>Тема досвіду</vt:lpstr>
      <vt:lpstr>Слайд 3</vt:lpstr>
      <vt:lpstr>Актуальні питання:</vt:lpstr>
      <vt:lpstr>Вирішила спробувати:</vt:lpstr>
      <vt:lpstr>Модель творчої особистості учня</vt:lpstr>
      <vt:lpstr>Слайд 7</vt:lpstr>
      <vt:lpstr>Апробовую</vt:lpstr>
      <vt:lpstr> Урок буде ефективним, якщо:</vt:lpstr>
      <vt:lpstr>Використовую схеми - опори</vt:lpstr>
      <vt:lpstr>У розвитку творчих здібностей допоможуть:</vt:lpstr>
      <vt:lpstr>З успіхом застосовую на уроці: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 вчителя української мови та літератури Балабинської гімназії “Престиж”  Пересунько Тетяни Миколаївни</dc:title>
  <dc:creator>Администратор</dc:creator>
  <cp:lastModifiedBy>Дамашний</cp:lastModifiedBy>
  <cp:revision>43</cp:revision>
  <dcterms:created xsi:type="dcterms:W3CDTF">2010-01-26T18:50:50Z</dcterms:created>
  <dcterms:modified xsi:type="dcterms:W3CDTF">2016-03-27T10:32:16Z</dcterms:modified>
</cp:coreProperties>
</file>