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4" r:id="rId4"/>
    <p:sldId id="265" r:id="rId5"/>
    <p:sldId id="266" r:id="rId6"/>
    <p:sldId id="267" r:id="rId7"/>
    <p:sldId id="259" r:id="rId8"/>
    <p:sldId id="260" r:id="rId9"/>
    <p:sldId id="269" r:id="rId10"/>
    <p:sldId id="270" r:id="rId11"/>
    <p:sldId id="271" r:id="rId12"/>
    <p:sldId id="272" r:id="rId13"/>
    <p:sldId id="273" r:id="rId14"/>
    <p:sldId id="274" r:id="rId15"/>
    <p:sldId id="261" r:id="rId16"/>
    <p:sldId id="262" r:id="rId17"/>
    <p:sldId id="263" r:id="rId18"/>
    <p:sldId id="27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C241-0513-41CF-A600-3D1087A6885F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22C16-8010-42C8-AF59-6112A0870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F60B0-D6AF-4CFF-BD9E-4CF3B7DABBF3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51417-8278-4EF7-8DD6-0261E2778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32CB7-1452-42E9-9604-4E1C5E92F3C2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819E0-5BD5-46AD-9DA1-C9807A5E4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E7F1-9665-4708-A40F-F660DD7795C2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42E4C-A424-4062-B424-E256E4BB8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4F466-2D7A-42E8-8658-90355EFC5C7B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674B-CD94-433F-A1F5-3BFFFD6B1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43411-5359-4443-A192-29E7E76318B4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C7D4A-F29B-46DF-8E20-B7B96FCF62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47829-C20F-4AA4-8B80-3937F83D245C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05D0-6D21-4F31-8959-0C23ABD04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4BFE-05CF-4682-81D1-4E88ECA51D8E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70A44-2BAA-4DB1-9629-6D7A5E1ED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D085-B377-49B1-8C9D-D62FE34CB490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77F1-D1F8-4FC5-94CC-08C21E3F4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A625-1399-4BDF-A28F-EC6195069B76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5F91-7C3D-454E-86D2-338CCC98A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5BB80-5249-4873-A289-2AB4CA79A16D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96CD0-2987-48B7-A0E4-D0602634A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E33AFB-0F10-4014-8D52-DDCFB71F6906}" type="datetimeFigureOut">
              <a:rPr lang="ru-RU"/>
              <a:pPr>
                <a:defRPr/>
              </a:pPr>
              <a:t>06.02.2017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59460C-DE8F-4501-A8DE-52EE9FA86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Розвиток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мовлення</a:t>
            </a:r>
            <a:r>
              <a:rPr lang="ru-RU" b="1" i="1" dirty="0" smtClean="0"/>
              <a:t> № 10</a:t>
            </a:r>
            <a:br>
              <a:rPr lang="ru-RU" b="1" i="1" dirty="0" smtClean="0"/>
            </a:br>
            <a:endParaRPr lang="ru-RU" b="1" i="1" dirty="0" smtClean="0"/>
          </a:p>
        </p:txBody>
      </p:sp>
      <p:sp>
        <p:nvSpPr>
          <p:cNvPr id="20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b="1" dirty="0" err="1" smtClean="0">
                <a:solidFill>
                  <a:srgbClr val="7030A0"/>
                </a:solidFill>
                <a:latin typeface="Monotype Corsiva" pitchFamily="66" charset="0"/>
              </a:rPr>
              <a:t>Усний</a:t>
            </a:r>
            <a:r>
              <a:rPr lang="ru-RU" sz="5400" b="1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r>
              <a:rPr lang="ru-RU" sz="5400" b="1" dirty="0" err="1" smtClean="0">
                <a:solidFill>
                  <a:srgbClr val="7030A0"/>
                </a:solidFill>
                <a:latin typeface="Monotype Corsiva" pitchFamily="66" charset="0"/>
              </a:rPr>
              <a:t>тв</a:t>
            </a:r>
            <a:r>
              <a:rPr lang="uk-UA" sz="5400" b="1" dirty="0" err="1" smtClean="0">
                <a:solidFill>
                  <a:srgbClr val="7030A0"/>
                </a:solidFill>
                <a:latin typeface="Monotype Corsiva" pitchFamily="66" charset="0"/>
              </a:rPr>
              <a:t>ір</a:t>
            </a:r>
            <a:r>
              <a:rPr lang="uk-UA" sz="5400" b="1" dirty="0" smtClean="0">
                <a:solidFill>
                  <a:srgbClr val="7030A0"/>
                </a:solidFill>
                <a:latin typeface="Monotype Corsiva" pitchFamily="66" charset="0"/>
              </a:rPr>
              <a:t> - опис місцевості на основі особистих спостережень  і вражень в художньому стилі</a:t>
            </a:r>
            <a:endParaRPr lang="ru-RU" sz="5400" b="1" dirty="0" smtClean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tatic.panoramio.com/photos/large/629151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52425"/>
            <a:ext cx="8345487" cy="62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http://photo.foto-planeta.com/view/4/1/5/6/lozovaya-41563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291" name="Picture 4" descr="http://photo.foto-planeta.com/view/4/1/5/6/lozovaya-4156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85750"/>
            <a:ext cx="809625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m0-tub-ua.yandex.net/i?id=7a5e4ef75d67433545f01a1aa4fc51d1&amp;n=33&amp;h=215&amp;w=3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571500"/>
            <a:ext cx="8001000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2-tub-ua.yandex.net/i?id=58ecaf8eee37881013e3c602f5dbce0c&amp;n=33&amp;h=160&amp;w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28625"/>
            <a:ext cx="78581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https://im0-tub-ua.yandex.net/i?id=26ac692098d28eaafb1fef101a0e2ca9&amp;n=33&amp;h=215&amp;w=28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363" name="Picture 4" descr="https://im0-tub-ua.yandex.net/i?id=26ac692098d28eaafb1fef101a0e2ca9&amp;n=33&amp;h=215&amp;w=2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14375"/>
            <a:ext cx="8072437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Робота над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складанням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усного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твору-опису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/>
            </a:r>
            <a:b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</a:b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Captio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1000125"/>
            <a:ext cx="9144000" cy="3571875"/>
          </a:xfrm>
        </p:spPr>
        <p:txBody>
          <a:bodyPr/>
          <a:lstStyle/>
          <a:p>
            <a:pPr algn="l">
              <a:defRPr/>
            </a:pPr>
            <a:r>
              <a:rPr lang="ru-RU" sz="2800" b="1" dirty="0" smtClean="0">
                <a:solidFill>
                  <a:srgbClr val="CC00CC"/>
                </a:solidFill>
                <a:latin typeface="Arno Pro Caption" pitchFamily="18" charset="0"/>
              </a:rPr>
              <a:t>1.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Уявити себе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екскурсоводом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що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проводить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екскурсію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цікавими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місцями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вашого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міста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(селища, села).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Підготувати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розповідь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увівши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в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неї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опис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місцевості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відповідно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до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запропонованої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ситуації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спілкування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.</a:t>
            </a:r>
          </a:p>
          <a:p>
            <a:pPr algn="l">
              <a:defRPr/>
            </a:pPr>
            <a:endParaRPr lang="ru-RU" sz="2200" dirty="0" smtClean="0">
              <a:solidFill>
                <a:srgbClr val="002060"/>
              </a:solidFill>
              <a:latin typeface="Arno Pro Caption" pitchFamily="18" charset="0"/>
            </a:endParaRPr>
          </a:p>
          <a:p>
            <a:pPr algn="l">
              <a:defRPr/>
            </a:pPr>
            <a:r>
              <a:rPr lang="ru-RU" sz="2800" b="1" dirty="0" smtClean="0">
                <a:solidFill>
                  <a:srgbClr val="CC00CC"/>
                </a:solidFill>
                <a:latin typeface="Arno Pro Caption" pitchFamily="18" charset="0"/>
              </a:rPr>
              <a:t>2.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Увиразнюючи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опис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місцевості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й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передаючи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особисті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враження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використати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у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власному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творі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художні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засоби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: а)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епітети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; б)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метафори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; в) </a:t>
            </a:r>
            <a:r>
              <a:rPr lang="ru-RU" sz="2200" dirty="0" err="1" smtClean="0">
                <a:solidFill>
                  <a:srgbClr val="002060"/>
                </a:solidFill>
                <a:latin typeface="Arno Pro Caption" pitchFamily="18" charset="0"/>
              </a:rPr>
              <a:t>порівняння</a:t>
            </a:r>
            <a:r>
              <a:rPr lang="ru-RU" sz="2200" dirty="0" smtClean="0">
                <a:solidFill>
                  <a:srgbClr val="002060"/>
                </a:solidFill>
                <a:latin typeface="Arno Pro Caption" pitchFamily="18" charset="0"/>
              </a:rPr>
              <a:t>.</a:t>
            </a:r>
          </a:p>
          <a:p>
            <a:pPr>
              <a:defRPr/>
            </a:pPr>
            <a:endParaRPr lang="ru-RU" sz="2200" dirty="0"/>
          </a:p>
        </p:txBody>
      </p:sp>
      <p:pic>
        <p:nvPicPr>
          <p:cNvPr id="16388" name="Picture 3" descr="D:\Украинский язык\крутяк\Творча робота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0" y="3414713"/>
            <a:ext cx="2828925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2714625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ru-RU" sz="36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Домашнє</a:t>
            </a:r>
            <a:r>
              <a:rPr lang="ru-RU" sz="3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6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завдання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На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основі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власних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спостережень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скласти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твір-опис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на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тему «Мо</a:t>
            </a:r>
            <a:r>
              <a:rPr lang="uk-UA" sz="2400" dirty="0" smtClean="0">
                <a:solidFill>
                  <a:srgbClr val="002060"/>
                </a:solidFill>
                <a:latin typeface="Arno Pro Caption" pitchFamily="18" charset="0"/>
              </a:rPr>
              <a:t>є рідне село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»,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висловивши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своє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ставлення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описуваної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no Pro Caption" pitchFamily="18" charset="0"/>
              </a:rPr>
              <a:t>місцевості</a:t>
            </a: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Arno Pro Caption" pitchFamily="18" charset="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571750" y="2643188"/>
            <a:ext cx="4000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18435" name="Picture 4" descr="http://www.piligrim-m.com.ua/sites/default/files/Ukrain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642938"/>
            <a:ext cx="764381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http://uslide.ru/images/27/33734/389/img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9459" name="Picture 4" descr="http://uslide.ru/images/27/33734/389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571500"/>
            <a:ext cx="8501063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uk-UA" sz="36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Лозова</a:t>
            </a:r>
            <a:endParaRPr lang="ru-RU" sz="3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Caption" pitchFamily="18" charset="0"/>
            </a:endParaRPr>
          </a:p>
        </p:txBody>
      </p:sp>
      <p:pic>
        <p:nvPicPr>
          <p:cNvPr id="3075" name="Picture 6" descr="https://im2-tub-ua.yandex.net/i?id=c9b91968e16a61193bec8e5de4539aeb&amp;n=33&amp;h=215&amp;w=28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214438"/>
            <a:ext cx="814387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russiansanfran.com/ic/img.lenta.ru/news/2008/08/27/fire/pi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00063"/>
            <a:ext cx="7786687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egodnya.ua/img/article/1509/85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71500"/>
            <a:ext cx="7929562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79.beon.ru/76/38/643876/12/120254612/x85IyKefB3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428625"/>
            <a:ext cx="7620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w2.google.com/mw-panoramio/photos/medium/49789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500063"/>
            <a:ext cx="8072437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928688"/>
          </a:xfrm>
        </p:spPr>
        <p:txBody>
          <a:bodyPr/>
          <a:lstStyle/>
          <a:p>
            <a:pPr>
              <a:defRPr/>
            </a:pP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Формування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практичних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умінь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опису</a:t>
            </a: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 </a:t>
            </a:r>
            <a:r>
              <a:rPr lang="ru-RU" sz="32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місцевості</a:t>
            </a: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Caption" pitchFamily="18" charset="0"/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928688"/>
            <a:ext cx="9144000" cy="3143250"/>
          </a:xfrm>
        </p:spPr>
        <p:txBody>
          <a:bodyPr/>
          <a:lstStyle/>
          <a:p>
            <a:pPr algn="l"/>
            <a:r>
              <a:rPr lang="ru-RU" sz="2800" b="1" smtClean="0">
                <a:solidFill>
                  <a:srgbClr val="CC00CC"/>
                </a:solidFill>
                <a:latin typeface="Arno Pro Caption" pitchFamily="18" charset="0"/>
              </a:rPr>
              <a:t>1.</a:t>
            </a:r>
            <a:r>
              <a:rPr lang="ru-RU" sz="2400" smtClean="0">
                <a:solidFill>
                  <a:srgbClr val="002060"/>
                </a:solidFill>
                <a:latin typeface="Arno Pro Caption" pitchFamily="18" charset="0"/>
              </a:rPr>
              <a:t>Прочитати зразок тексту-опису місцевості. Проаналізувати структуру твору (з яких частин він складається, чи наявні в тексті зачин і кінцівка). Дослідити, які типи мовлення поєднано у висловлюванні.</a:t>
            </a:r>
          </a:p>
          <a:p>
            <a:pPr algn="l"/>
            <a:endParaRPr lang="ru-RU" sz="2400" smtClean="0">
              <a:solidFill>
                <a:srgbClr val="002060"/>
              </a:solidFill>
              <a:latin typeface="Arno Pro Caption" pitchFamily="18" charset="0"/>
            </a:endParaRPr>
          </a:p>
          <a:p>
            <a:pPr algn="l">
              <a:spcBef>
                <a:spcPct val="0"/>
              </a:spcBef>
            </a:pPr>
            <a:r>
              <a:rPr lang="uk-UA" sz="2800" b="1" smtClean="0">
                <a:solidFill>
                  <a:srgbClr val="CC00CC"/>
                </a:solidFill>
                <a:latin typeface="Arno Pro Caption" pitchFamily="18" charset="0"/>
                <a:ea typeface="Calibri" pitchFamily="34" charset="0"/>
                <a:cs typeface="Arial" charset="0"/>
              </a:rPr>
              <a:t>2.</a:t>
            </a:r>
            <a:r>
              <a:rPr lang="uk-UA" sz="2400" smtClean="0">
                <a:solidFill>
                  <a:srgbClr val="002060"/>
                </a:solidFill>
                <a:latin typeface="Arno Pro Caption" pitchFamily="18" charset="0"/>
                <a:ea typeface="Calibri" pitchFamily="34" charset="0"/>
                <a:cs typeface="Arial" charset="0"/>
              </a:rPr>
              <a:t>Що виражає заголовок? Чому автор, на вашу думку, не використав у заголовку назву основного об’єкта, що описувався,— площа Ринок?</a:t>
            </a:r>
          </a:p>
          <a:p>
            <a:pPr algn="l">
              <a:spcBef>
                <a:spcPct val="0"/>
              </a:spcBef>
            </a:pPr>
            <a:endParaRPr lang="ru-RU" sz="2400" smtClean="0">
              <a:solidFill>
                <a:srgbClr val="002060"/>
              </a:solidFill>
              <a:latin typeface="Arno Pro Caption" pitchFamily="18" charset="0"/>
              <a:cs typeface="Arial" charset="0"/>
            </a:endParaRPr>
          </a:p>
          <a:p>
            <a:pPr algn="l">
              <a:spcBef>
                <a:spcPct val="0"/>
              </a:spcBef>
            </a:pPr>
            <a:r>
              <a:rPr lang="uk-UA" sz="2800" b="1" smtClean="0">
                <a:solidFill>
                  <a:srgbClr val="CC00CC"/>
                </a:solidFill>
                <a:latin typeface="Arno Pro Caption" pitchFamily="18" charset="0"/>
                <a:cs typeface="Calibri" pitchFamily="34" charset="0"/>
              </a:rPr>
              <a:t>3.</a:t>
            </a:r>
            <a:r>
              <a:rPr lang="uk-UA" sz="2400" smtClean="0">
                <a:solidFill>
                  <a:srgbClr val="002060"/>
                </a:solidFill>
                <a:latin typeface="Arno Pro Caption" pitchFamily="18" charset="0"/>
                <a:cs typeface="Calibri" pitchFamily="34" charset="0"/>
              </a:rPr>
              <a:t>Які мовні засоби тексту передають особисті враження автора? Чи може так описати місцевість людина, не закохана в неї?</a:t>
            </a:r>
            <a:endParaRPr lang="uk-UA" sz="2400" smtClean="0">
              <a:solidFill>
                <a:srgbClr val="002060"/>
              </a:solidFill>
              <a:latin typeface="Arno Pro Caption" pitchFamily="18" charset="0"/>
              <a:cs typeface="Arial" charset="0"/>
            </a:endParaRPr>
          </a:p>
          <a:p>
            <a:endParaRPr lang="ru-RU" sz="2200" smtClean="0">
              <a:solidFill>
                <a:srgbClr val="898989"/>
              </a:solidFill>
            </a:endParaRPr>
          </a:p>
        </p:txBody>
      </p:sp>
      <p:pic>
        <p:nvPicPr>
          <p:cNvPr id="8196" name="Picture 3" descr="D:\Украинский язык\крутяк\Робота з текстом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4786313"/>
            <a:ext cx="316865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>
              <a:defRPr/>
            </a:pPr>
            <a:r>
              <a:rPr lang="ru-RU" sz="40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Caption" pitchFamily="18" charset="0"/>
              </a:rPr>
              <a:t>Лозова</a:t>
            </a:r>
            <a:endParaRPr lang="ru-RU" sz="40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Caption" pitchFamily="18" charset="0"/>
            </a:endParaRPr>
          </a:p>
        </p:txBody>
      </p:sp>
      <p:pic>
        <p:nvPicPr>
          <p:cNvPr id="9219" name="Picture 6" descr="http://ua-travel.info/fotos/catalog/0/597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571500"/>
            <a:ext cx="778668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photos.wikimapia.org/p/00/00/76/80/38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71500"/>
            <a:ext cx="8358188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835SlideId2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853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859SlideId25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918SlideId2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932SlideId26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941SlideId26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2958SlideId26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301SlideId26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7133012SlideId26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168</Words>
  <Application>Microsoft Office PowerPoint</Application>
  <PresentationFormat>Экран (4:3)</PresentationFormat>
  <Paragraphs>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Розвиток мовлення № 10 </vt:lpstr>
      <vt:lpstr>Лозова</vt:lpstr>
      <vt:lpstr>Слайд 3</vt:lpstr>
      <vt:lpstr>Слайд 4</vt:lpstr>
      <vt:lpstr>Слайд 5</vt:lpstr>
      <vt:lpstr>Слайд 6</vt:lpstr>
      <vt:lpstr>Формування практичних умінь опису місцевості</vt:lpstr>
      <vt:lpstr>Лозова</vt:lpstr>
      <vt:lpstr>Слайд 9</vt:lpstr>
      <vt:lpstr>Слайд 10</vt:lpstr>
      <vt:lpstr>Слайд 11</vt:lpstr>
      <vt:lpstr>Слайд 12</vt:lpstr>
      <vt:lpstr>Слайд 13</vt:lpstr>
      <vt:lpstr>Слайд 14</vt:lpstr>
      <vt:lpstr>Робота над складанням усного твору-опису </vt:lpstr>
      <vt:lpstr>Домашнє завдання На основі власних спостережень скласти твір-опис на тему «Моє рідне село», висловивши своє ставлення до описуваної місцевості.</vt:lpstr>
      <vt:lpstr>  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25</cp:revision>
  <dcterms:created xsi:type="dcterms:W3CDTF">2010-07-26T05:28:58Z</dcterms:created>
  <dcterms:modified xsi:type="dcterms:W3CDTF">2017-02-06T20:36:50Z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ookName">
    <vt:lpwstr/>
  </property>
  <property fmtid="{D5CDD505-2E9C-101B-9397-08002B2CF9AE}" pid="3" name="MayClose">
    <vt:bool>false</vt:bool>
  </property>
  <property fmtid="{D5CDD505-2E9C-101B-9397-08002B2CF9AE}" pid="4" name="IsFreeze">
    <vt:bool>false</vt:bool>
  </property>
  <property fmtid="{D5CDD505-2E9C-101B-9397-08002B2CF9AE}" pid="5" name="UserClose">
    <vt:bool>false</vt:bool>
  </property>
</Properties>
</file>